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FDAC5-7FDE-545A-E29B-34821FA8E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9CE7D-C429-0225-EF16-73E583F2F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E385D-FFD3-307C-3938-201E19B44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1C0-E185-4408-ACE3-ABBF7FECD8E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73CAE-52B6-E8E2-DE4E-CD0DF87BE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9B558-3678-DBE3-046A-55FAEFA6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242-9454-42D4-9BD4-2B2DD8C3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4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C8F56-4BAA-A3B7-9196-80FCF9792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C98252-3743-0119-21A1-D5BA5A237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9C7CE-4E69-68A1-7DB0-806FE4BB2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1C0-E185-4408-ACE3-ABBF7FECD8E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7508E-F9EA-9F7D-9930-099A1791A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03FCA-B148-932E-FA59-F5AD500B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242-9454-42D4-9BD4-2B2DD8C3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4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D053E7-9AF2-5D63-8D9E-6B3190A893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C4DA32-21F0-D71E-6CEB-0593329B98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0DA58-BE33-00E0-E0C1-8B00E264E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1C0-E185-4408-ACE3-ABBF7FECD8E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5165B-B8E9-861E-1D4D-E25C7C747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C2D09-D7B0-13C2-F31F-59EDD0FA8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242-9454-42D4-9BD4-2B2DD8C3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2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A4A84-48AD-B527-292D-A49D3996C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89692-B88C-6599-B6E7-CF38F81E4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042D0-9B53-A65A-2015-02879DFD3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1C0-E185-4408-ACE3-ABBF7FECD8E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96B1D-E0DA-7D76-8BFD-F79C0E97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D36E5-2453-0AD7-5694-21C9FFC80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242-9454-42D4-9BD4-2B2DD8C3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9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46BFF-D90B-1040-FF04-75D27C3E0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0C137-FAF0-C6B6-A717-72AB21123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2D880-9287-4611-BAA7-65C6E88C5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1C0-E185-4408-ACE3-ABBF7FECD8E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1B5A4-7328-F53D-95EB-AFACDD737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387C5-F3A2-BDF4-3F8A-6DD7F01C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242-9454-42D4-9BD4-2B2DD8C3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1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F3A1B-E81F-C918-53DD-1B5AD3365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78181-9D7D-FA3C-6680-6665AD122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59BCA1-E22E-4783-4C3C-6CFD88A4F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7FF2E-20DC-B375-E522-40AD8DF07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1C0-E185-4408-ACE3-ABBF7FECD8E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3C2EC-16E5-2804-9F78-F2896941A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3EC22-AE0A-61D4-4E06-C34C4F79A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242-9454-42D4-9BD4-2B2DD8C3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7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0FB48-7999-BE3E-7E08-0B56D3F84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40BD6-AC0A-AF6F-B235-0F8C8FD0C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E9ED2E-CD95-5053-3357-01B101F7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7DC903-139D-3DDF-BD4C-88E1F338E5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D3A24C-1506-45F6-B9F2-28181848DA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351E3F-5028-D95D-F245-172CDF6EE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1C0-E185-4408-ACE3-ABBF7FECD8E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C56E82-8480-72CB-CC4A-3079940F8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A1BC5A-19F3-6454-FCDF-E831903C3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242-9454-42D4-9BD4-2B2DD8C3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4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DD038-81E9-1BBC-1A43-AC3BF657C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60FD06-F3BF-4B20-9F8E-EBF220AE8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1C0-E185-4408-ACE3-ABBF7FECD8E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5E83D0-F585-FA3B-CB36-414E5D4D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E68F6-4C2A-C157-2F44-71F545114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242-9454-42D4-9BD4-2B2DD8C3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65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A09099-A78C-3451-6CAA-39B17CB2B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1C0-E185-4408-ACE3-ABBF7FECD8E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BB39DC-CA85-E23F-E965-A9B3F9092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8223E-B47B-CF3C-B5D1-1E188DF6A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242-9454-42D4-9BD4-2B2DD8C3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3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3AA18-465E-1BBB-27C2-1842E1CF5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A6145-CFB9-931A-2A97-708A142A0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407EA1-1E63-8372-91E2-928E6EBF2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E49F2-2C26-E915-222A-ECF95DB28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1C0-E185-4408-ACE3-ABBF7FECD8E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340B0-3A94-BE70-5688-C7AB11208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15D2D-A243-E3F4-1161-AB3A24BF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242-9454-42D4-9BD4-2B2DD8C3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7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62E3A-52E6-172D-F6D8-B6371E01B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87BB1E-DBE8-BE4D-0CBF-B721C5A2E2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1B014-DDF5-DAD7-8A8B-F2AFCED41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41617-4734-F08A-5925-F03CD46CE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1C0-E185-4408-ACE3-ABBF7FECD8E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23F96-7522-3730-F61F-C087F99ED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A9FF2-AF83-B87F-3565-F0A56920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242-9454-42D4-9BD4-2B2DD8C3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7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CA06BF-DD2B-11B8-5096-63363BDF7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B45411-D52A-ED0D-8E89-8C86DAF22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A965A-F99A-B2ED-9E93-280EC37CAD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B41C0-E185-4408-ACE3-ABBF7FECD8E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618BA-37D5-1A8D-357A-0A566B6BF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5379B-0B50-C613-16DE-C578F4EC65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63242-9454-42D4-9BD4-2B2DD8C3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3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377161-E6B8-93ED-B021-27820FD047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2" t="29355" r="10861"/>
          <a:stretch/>
        </p:blipFill>
        <p:spPr>
          <a:xfrm>
            <a:off x="0" y="0"/>
            <a:ext cx="12192000" cy="70103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45FAB8A-AD9E-F4E8-C116-73ACD94761FD}"/>
              </a:ext>
            </a:extLst>
          </p:cNvPr>
          <p:cNvSpPr txBox="1"/>
          <p:nvPr/>
        </p:nvSpPr>
        <p:spPr>
          <a:xfrm>
            <a:off x="1900178" y="1175553"/>
            <a:ext cx="7789762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hy-AM" sz="8800" dirty="0">
                <a:solidFill>
                  <a:schemeClr val="bg1"/>
                </a:solidFill>
              </a:rPr>
              <a:t> </a:t>
            </a:r>
            <a:r>
              <a:rPr lang="hy-AM" sz="11500" dirty="0">
                <a:solidFill>
                  <a:schemeClr val="bg1"/>
                </a:solidFill>
              </a:rPr>
              <a:t>Կոտորակներ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AED2D6-149C-D12A-340F-53B241CA6FF8}"/>
              </a:ext>
            </a:extLst>
          </p:cNvPr>
          <p:cNvSpPr txBox="1"/>
          <p:nvPr/>
        </p:nvSpPr>
        <p:spPr>
          <a:xfrm>
            <a:off x="4467828" y="2014178"/>
            <a:ext cx="3507129" cy="58477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hy-AM" sz="3200" dirty="0">
                <a:solidFill>
                  <a:schemeClr val="bg1"/>
                </a:solidFill>
              </a:rPr>
              <a:t>  Փյունիկ Առաքել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3821868"/>
      </p:ext>
    </p:extLst>
  </p:cSld>
  <p:clrMapOvr>
    <a:masterClrMapping/>
  </p:clrMapOvr>
  <p:transition spd="slow" advTm="2022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C03EAD4-4E82-0D98-139F-654548C6A0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894" r="13613"/>
          <a:stretch/>
        </p:blipFill>
        <p:spPr>
          <a:xfrm>
            <a:off x="0" y="-585687"/>
            <a:ext cx="12192000" cy="7582583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FE9D72-353A-2FE7-CFB6-B82BE17F0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190" y="-480350"/>
            <a:ext cx="3932237" cy="1600200"/>
          </a:xfrm>
        </p:spPr>
        <p:txBody>
          <a:bodyPr/>
          <a:lstStyle/>
          <a:p>
            <a:r>
              <a:rPr lang="hy-AM" dirty="0">
                <a:solidFill>
                  <a:schemeClr val="bg1"/>
                </a:solidFill>
              </a:rPr>
              <a:t>Կոտորակների բազմապատկումը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931D13F9-3D3B-0C62-9B98-8BABF8A1B05A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747190" y="1119850"/>
                <a:ext cx="9797346" cy="3811588"/>
              </a:xfrm>
            </p:spPr>
            <p:txBody>
              <a:bodyPr>
                <a:normAutofit/>
              </a:bodyPr>
              <a:lstStyle/>
              <a:p>
                <a:r>
                  <a:rPr lang="hy-AM" sz="2400" b="1" dirty="0">
                    <a:solidFill>
                      <a:schemeClr val="bg1"/>
                    </a:solidFill>
                  </a:rPr>
                  <a:t>Կոտորակի բազմապատկումը</a:t>
                </a:r>
                <a:r>
                  <a:rPr lang="hy-AM" sz="2400" dirty="0">
                    <a:solidFill>
                      <a:schemeClr val="bg1"/>
                    </a:solidFill>
                  </a:rPr>
                  <a:t> հետևյալ քայլերով է կատարվում:</a:t>
                </a:r>
              </a:p>
              <a:p>
                <a:pPr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hy-AM" sz="2400" b="1" dirty="0">
                    <a:solidFill>
                      <a:schemeClr val="bg1"/>
                    </a:solidFill>
                  </a:rPr>
                  <a:t>Բազմապատկիր վերին թվերը (մեջ թվերը):</a:t>
                </a:r>
                <a:br>
                  <a:rPr lang="hy-AM" sz="2400" dirty="0">
                    <a:solidFill>
                      <a:schemeClr val="bg1"/>
                    </a:solidFill>
                  </a:rPr>
                </a:br>
                <a:r>
                  <a:rPr lang="hy-AM" sz="2400" dirty="0">
                    <a:solidFill>
                      <a:schemeClr val="bg1"/>
                    </a:solidFill>
                  </a:rPr>
                  <a:t>Կոտորակի վերին թվերը (մեջ թվերը) պետք է բազմապատկվեն միմյանց հետ:</a:t>
                </a:r>
                <a:br>
                  <a:rPr lang="hy-AM" sz="2400" dirty="0">
                    <a:solidFill>
                      <a:schemeClr val="bg1"/>
                    </a:solidFill>
                  </a:rPr>
                </a:br>
                <a:r>
                  <a:rPr lang="hy-AM" sz="2400" dirty="0">
                    <a:solidFill>
                      <a:schemeClr val="bg1"/>
                    </a:solidFill>
                  </a:rPr>
                  <a:t>Օրինակ՝ եթե ունենք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y-AM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y-AM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​ </a:t>
                </a:r>
                <a:r>
                  <a:rPr lang="hy-AM" sz="2400" dirty="0">
                    <a:solidFill>
                      <a:schemeClr val="bg1"/>
                    </a:solidFill>
                  </a:rPr>
                  <a:t>և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y-AM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y-AM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hy-AM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​, </a:t>
                </a:r>
                <a:r>
                  <a:rPr lang="hy-AM" sz="2400" dirty="0">
                    <a:solidFill>
                      <a:schemeClr val="bg1"/>
                    </a:solidFill>
                  </a:rPr>
                  <a:t>ապա պետք է 2-ը բազմապատկենք 4-ի հետ:</a:t>
                </a:r>
                <a:br>
                  <a:rPr lang="hy-AM" sz="2400" dirty="0">
                    <a:solidFill>
                      <a:schemeClr val="bg1"/>
                    </a:solidFill>
                  </a:rPr>
                </a:br>
                <a:r>
                  <a:rPr lang="hy-AM" sz="2400" dirty="0">
                    <a:solidFill>
                      <a:schemeClr val="bg1"/>
                    </a:solidFill>
                  </a:rPr>
                  <a:t>2×4=8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931D13F9-3D3B-0C62-9B98-8BABF8A1B0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747190" y="1119850"/>
                <a:ext cx="9797346" cy="3811588"/>
              </a:xfrm>
              <a:blipFill>
                <a:blip r:embed="rId4"/>
                <a:stretch>
                  <a:fillRect l="-996" t="-2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7919050"/>
      </p:ext>
    </p:extLst>
  </p:cSld>
  <p:clrMapOvr>
    <a:masterClrMapping/>
  </p:clrMapOvr>
  <p:transition spd="slow" advTm="13761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C03EAD4-4E82-0D98-139F-654548C6A0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894" r="13613"/>
          <a:stretch/>
        </p:blipFill>
        <p:spPr>
          <a:xfrm>
            <a:off x="0" y="-585687"/>
            <a:ext cx="12192000" cy="7582583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931D13F9-3D3B-0C62-9B98-8BABF8A1B05A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747190" y="1119850"/>
                <a:ext cx="9797346" cy="3811588"/>
              </a:xfrm>
            </p:spPr>
            <p:txBody>
              <a:bodyPr>
                <a:normAutofit lnSpcReduction="10000"/>
              </a:bodyPr>
              <a:lstStyle/>
              <a:p>
                <a:pPr>
                  <a:buFont typeface="+mj-lt"/>
                  <a:buAutoNum type="arabicPeriod"/>
                </a:pPr>
                <a:r>
                  <a:rPr lang="hy-AM" sz="2800" b="1" dirty="0">
                    <a:solidFill>
                      <a:schemeClr val="bg1"/>
                    </a:solidFill>
                  </a:rPr>
                  <a:t>Բազմապատկիր ստորին թվերը (բաժանորդները):</a:t>
                </a:r>
                <a:br>
                  <a:rPr lang="hy-AM" sz="2800" dirty="0">
                    <a:solidFill>
                      <a:schemeClr val="bg1"/>
                    </a:solidFill>
                  </a:rPr>
                </a:br>
                <a:r>
                  <a:rPr lang="hy-AM" sz="2800" dirty="0">
                    <a:solidFill>
                      <a:schemeClr val="bg1"/>
                    </a:solidFill>
                  </a:rPr>
                  <a:t>Այնուհետև, պետք է բազմապատկել կոտորակների ստորին թվերը (բաժանորդները):</a:t>
                </a:r>
                <a:br>
                  <a:rPr lang="hy-AM" sz="2800" dirty="0">
                    <a:solidFill>
                      <a:schemeClr val="bg1"/>
                    </a:solidFill>
                  </a:rPr>
                </a:br>
                <a:r>
                  <a:rPr lang="hy-AM" sz="2800" dirty="0">
                    <a:solidFill>
                      <a:schemeClr val="bg1"/>
                    </a:solidFill>
                  </a:rPr>
                  <a:t>3×5=15</a:t>
                </a:r>
                <a:endParaRPr lang="en-US" sz="2800" dirty="0">
                  <a:solidFill>
                    <a:schemeClr val="bg1"/>
                  </a:solidFill>
                </a:endParaRPr>
              </a:p>
              <a:p>
                <a:pPr>
                  <a:buFont typeface="+mj-lt"/>
                  <a:buAutoNum type="arabicPeriod"/>
                </a:pPr>
                <a:r>
                  <a:rPr lang="hy-AM" sz="2800" b="1" dirty="0">
                    <a:solidFill>
                      <a:schemeClr val="bg1"/>
                    </a:solidFill>
                  </a:rPr>
                  <a:t>Ստացված արդյունքը՝ նոր կոտորակ:</a:t>
                </a:r>
                <a:br>
                  <a:rPr lang="hy-AM" sz="2800" dirty="0">
                    <a:solidFill>
                      <a:schemeClr val="bg1"/>
                    </a:solidFill>
                  </a:rPr>
                </a:br>
                <a:r>
                  <a:rPr lang="hy-AM" sz="2800" dirty="0">
                    <a:solidFill>
                      <a:schemeClr val="bg1"/>
                    </a:solidFill>
                  </a:rPr>
                  <a:t>Այսպիսով, նոր կոտորակը կլինի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y-AM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y-AM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hy-AM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:</a:t>
                </a:r>
              </a:p>
              <a:p>
                <a:r>
                  <a:rPr lang="hy-AM" sz="2800" b="1" dirty="0">
                    <a:solidFill>
                      <a:schemeClr val="bg1"/>
                    </a:solidFill>
                  </a:rPr>
                  <a:t>Օրինակ: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hy-AM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y-AM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y-AM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x</m:t>
                    </m:r>
                    <m:f>
                      <m:fPr>
                        <m:ctrlPr>
                          <a:rPr lang="hy-AM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=</a:t>
                </a:r>
                <a:r>
                  <a:rPr lang="hy-AM" sz="2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y-AM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y-AM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hy-AM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=</a:t>
                </a:r>
                <a:r>
                  <a:rPr lang="hy-AM" sz="2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y-AM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hy-AM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931D13F9-3D3B-0C62-9B98-8BABF8A1B0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747190" y="1119850"/>
                <a:ext cx="9797346" cy="3811588"/>
              </a:xfrm>
              <a:blipFill>
                <a:blip r:embed="rId4"/>
                <a:stretch>
                  <a:fillRect l="-1307" t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9528128"/>
      </p:ext>
    </p:extLst>
  </p:cSld>
  <p:clrMapOvr>
    <a:masterClrMapping/>
  </p:clrMapOvr>
  <p:transition spd="slow" advTm="13128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C03EAD4-4E82-0D98-139F-654548C6A0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894" r="13613"/>
          <a:stretch/>
        </p:blipFill>
        <p:spPr>
          <a:xfrm>
            <a:off x="0" y="-585687"/>
            <a:ext cx="12192000" cy="7582583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DBF91370-FDED-228B-FFC8-E31575F0F49B}"/>
                  </a:ext>
                </a:extLst>
              </p:cNvPr>
              <p:cNvSpPr>
                <a:spLocks noGrp="1" noChangeArrowheads="1"/>
              </p:cNvSpPr>
              <p:nvPr>
                <p:ph type="body" sz="half" idx="2"/>
              </p:nvPr>
            </p:nvSpPr>
            <p:spPr bwMode="auto">
              <a:xfrm>
                <a:off x="747713" y="382304"/>
                <a:ext cx="9982019" cy="52853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AutoNum type="arabicPeriod" startAt="4"/>
                  <a:tabLst/>
                </a:pPr>
                <a:r>
                  <a:rPr kumimoji="0" lang="hy-AM" altLang="en-US" sz="3200" b="1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Պարզեցում</a:t>
                </a:r>
                <a:r>
                  <a:rPr kumimoji="0" lang="en-US" altLang="en-US" sz="3200" b="1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 (</a:t>
                </a:r>
                <a:r>
                  <a:rPr kumimoji="0" lang="hy-AM" altLang="en-US" sz="3200" b="1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եթե անհրաժեշտ է):</a:t>
                </a:r>
                <a:br>
                  <a:rPr kumimoji="0" lang="hy-AM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</a:br>
                <a:r>
                  <a:rPr kumimoji="0" lang="hy-AM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Եթե ստացված կոտորակը հնարավոր է պարզեցնել, պետք է այն պարզեցնենք: Սակայն այս օրինակով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hy-AM" altLang="en-US" sz="32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hy-AM" altLang="en-US" sz="32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kumimoji="0" lang="hy-AM" altLang="en-US" sz="32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kumimoji="0" lang="hy-AM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​ չի կարելի պարզեցնել, քանի որ 8-ը և 15-ը չունեն ընդհանուր բաժանորդներ: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y-AM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Այսպիսով, կոտորակների բազմապատկումը շատ հեշտ է՝ պարզապես բազմապատկում ես վերին թվերը և ստորին թվերը, իսկ հետո ստանում ես նոր կոտորակ: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DBF91370-FDED-228B-FFC8-E31575F0F4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 bwMode="auto">
              <a:xfrm>
                <a:off x="747713" y="382304"/>
                <a:ext cx="9982019" cy="5285358"/>
              </a:xfrm>
              <a:prstGeom prst="rect">
                <a:avLst/>
              </a:prstGeom>
              <a:blipFill>
                <a:blip r:embed="rId4"/>
                <a:stretch>
                  <a:fillRect l="-1588" r="-238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243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902">
        <p:split orient="vert"/>
      </p:transition>
    </mc:Choice>
    <mc:Fallback xmlns="">
      <p:transition spd="slow" advTm="11902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C03EAD4-4E82-0D98-139F-654548C6A0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894" r="13613"/>
          <a:stretch/>
        </p:blipFill>
        <p:spPr>
          <a:xfrm>
            <a:off x="0" y="-585687"/>
            <a:ext cx="12192000" cy="7582583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FE9D72-353A-2FE7-CFB6-B82BE17F0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190" y="-480350"/>
            <a:ext cx="3932237" cy="1600200"/>
          </a:xfrm>
        </p:spPr>
        <p:txBody>
          <a:bodyPr/>
          <a:lstStyle/>
          <a:p>
            <a:r>
              <a:rPr lang="hy-AM" dirty="0">
                <a:solidFill>
                  <a:schemeClr val="bg1"/>
                </a:solidFill>
              </a:rPr>
              <a:t>Կոտորակների բաժանումը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931D13F9-3D3B-0C62-9B98-8BABF8A1B05A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747190" y="1119850"/>
                <a:ext cx="9797346" cy="3811588"/>
              </a:xfrm>
            </p:spPr>
            <p:txBody>
              <a:bodyPr>
                <a:normAutofit/>
              </a:bodyPr>
              <a:lstStyle/>
              <a:p>
                <a:r>
                  <a:rPr lang="hy-AM" sz="2800" dirty="0">
                    <a:solidFill>
                      <a:schemeClr val="bg1"/>
                    </a:solidFill>
                  </a:rPr>
                  <a:t>Կոտորակի բաժանումը նշանակում է՝ </a:t>
                </a:r>
                <a:r>
                  <a:rPr lang="hy-AM" sz="2800" b="1" dirty="0">
                    <a:solidFill>
                      <a:schemeClr val="bg1"/>
                    </a:solidFill>
                  </a:rPr>
                  <a:t>մեկ կոտորակը բաժանել մյուսի վրա</a:t>
                </a:r>
                <a:r>
                  <a:rPr lang="hy-AM" sz="2800" dirty="0">
                    <a:solidFill>
                      <a:schemeClr val="bg1"/>
                    </a:solidFill>
                  </a:rPr>
                  <a:t>։ Օրինակ՝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y-AM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y-AM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hy-AM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hy-AM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։</m:t>
                      </m:r>
                      <m:f>
                        <m:fPr>
                          <m:ctrlPr>
                            <a:rPr lang="hy-AM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y-AM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hy-AM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hy-AM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931D13F9-3D3B-0C62-9B98-8BABF8A1B0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747190" y="1119850"/>
                <a:ext cx="9797346" cy="3811588"/>
              </a:xfrm>
              <a:blipFill>
                <a:blip r:embed="rId4"/>
                <a:stretch>
                  <a:fillRect l="-1307" t="-28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6788002"/>
      </p:ext>
    </p:extLst>
  </p:cSld>
  <p:clrMapOvr>
    <a:masterClrMapping/>
  </p:clrMapOvr>
  <p:transition spd="slow" advTm="13761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C03EAD4-4E82-0D98-139F-654548C6A0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894" r="13613"/>
          <a:stretch/>
        </p:blipFill>
        <p:spPr>
          <a:xfrm>
            <a:off x="0" y="-585687"/>
            <a:ext cx="12192000" cy="7582583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DBF91370-FDED-228B-FFC8-E31575F0F49B}"/>
                  </a:ext>
                </a:extLst>
              </p:cNvPr>
              <p:cNvSpPr>
                <a:spLocks noGrp="1" noChangeArrowheads="1"/>
              </p:cNvSpPr>
              <p:nvPr>
                <p:ph type="body" sz="half" idx="2"/>
              </p:nvPr>
            </p:nvSpPr>
            <p:spPr bwMode="auto">
              <a:xfrm>
                <a:off x="747713" y="14798"/>
                <a:ext cx="9982019" cy="6020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  <a:p>
                <a:r>
                  <a:rPr lang="hy-AM" sz="2000" dirty="0">
                    <a:solidFill>
                      <a:schemeClr val="bg1"/>
                    </a:solidFill>
                  </a:rPr>
                  <a:t>Կոտորակի բաժանում անելու ամենակարևոր քայլը սա է՝</a:t>
                </a:r>
                <a:br>
                  <a:rPr lang="hy-AM" sz="2000" dirty="0">
                    <a:solidFill>
                      <a:schemeClr val="bg1"/>
                    </a:solidFill>
                  </a:rPr>
                </a:br>
                <a:r>
                  <a:rPr lang="hy-AM" sz="2000" b="1" dirty="0">
                    <a:solidFill>
                      <a:schemeClr val="bg1"/>
                    </a:solidFill>
                  </a:rPr>
                  <a:t>Բաժանումը փոխարինում ենք բազմապատկմամբ՝ երկրորդ կոտորակը շրջելով։</a:t>
                </a:r>
                <a:endParaRPr lang="hy-AM" sz="2000" dirty="0">
                  <a:solidFill>
                    <a:schemeClr val="bg1"/>
                  </a:solidFill>
                </a:endParaRPr>
              </a:p>
              <a:p>
                <a:r>
                  <a:rPr lang="hy-AM" sz="2000" dirty="0">
                    <a:solidFill>
                      <a:schemeClr val="bg1"/>
                    </a:solidFill>
                  </a:rPr>
                  <a:t>Այդ քայլերը հետևյալն են․</a:t>
                </a:r>
              </a:p>
              <a:p>
                <a:pPr>
                  <a:buFont typeface="+mj-lt"/>
                  <a:buAutoNum type="arabicPeriod"/>
                </a:pPr>
                <a:r>
                  <a:rPr lang="hy-AM" sz="2000" dirty="0">
                    <a:solidFill>
                      <a:schemeClr val="bg1"/>
                    </a:solidFill>
                  </a:rPr>
                  <a:t>Առաջին կոտորակը թողնում ենք նույնը։</a:t>
                </a:r>
              </a:p>
              <a:p>
                <a:pPr>
                  <a:buFont typeface="+mj-lt"/>
                  <a:buAutoNum type="arabicPeriod"/>
                </a:pPr>
                <a:r>
                  <a:rPr lang="hy-AM" sz="2000" dirty="0">
                    <a:solidFill>
                      <a:schemeClr val="bg1"/>
                    </a:solidFill>
                  </a:rPr>
                  <a:t>Բաժանման նշանը փոխարինում ենք բազմապատկման նշանով։</a:t>
                </a:r>
              </a:p>
              <a:p>
                <a:pPr>
                  <a:buFont typeface="+mj-lt"/>
                  <a:buAutoNum type="arabicPeriod"/>
                </a:pPr>
                <a:r>
                  <a:rPr lang="hy-AM" sz="2000" dirty="0">
                    <a:solidFill>
                      <a:schemeClr val="bg1"/>
                    </a:solidFill>
                  </a:rPr>
                  <a:t>Երկրորդ կոտորակը "շրջում ենք", այսինքն՝ փոխում ենք թվարարը և անվանարը տեղերով։</a:t>
                </a:r>
              </a:p>
              <a:p>
                <a:r>
                  <a:rPr lang="hy-AM" sz="2000" dirty="0">
                    <a:solidFill>
                      <a:schemeClr val="bg1"/>
                    </a:solidFill>
                  </a:rPr>
                  <a:t>Օրինակ՝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y-AM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y-AM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hy-AM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hy-AM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։</m:t>
                      </m:r>
                      <m:f>
                        <m:fPr>
                          <m:ctrlPr>
                            <a:rPr lang="hy-AM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y-AM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hy-AM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y-AM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y-AM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hy-AM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f>
                        <m:fPr>
                          <m:ctrlPr>
                            <a:rPr lang="hy-AM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hy-AM" sz="2000" dirty="0">
                  <a:solidFill>
                    <a:schemeClr val="bg1"/>
                  </a:solidFill>
                </a:endParaRPr>
              </a:p>
              <a:p>
                <a:r>
                  <a:rPr lang="en-US" sz="2000" dirty="0">
                    <a:solidFill>
                      <a:schemeClr val="bg1"/>
                    </a:solidFill>
                  </a:rPr>
                  <a:t>​ </a:t>
                </a:r>
                <a:r>
                  <a:rPr lang="hy-AM" sz="2000" dirty="0">
                    <a:solidFill>
                      <a:schemeClr val="bg1"/>
                    </a:solidFill>
                  </a:rPr>
                  <a:t>Հետո սովորական բազմապատկում ենք անում.</a:t>
                </a:r>
                <a:endParaRPr lang="en-US" sz="200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y-AM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y-AM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5</m:t>
                          </m:r>
                        </m:num>
                        <m:den>
                          <m:r>
                            <a:rPr lang="hy-AM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4</m:t>
                          </m:r>
                        </m:den>
                      </m:f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y-AM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hy-AM" sz="2000" dirty="0">
                  <a:solidFill>
                    <a:schemeClr val="bg1"/>
                  </a:solidFill>
                </a:endParaRPr>
              </a:p>
              <a:p>
                <a:r>
                  <a:rPr lang="hy-AM" sz="2000" dirty="0">
                    <a:solidFill>
                      <a:schemeClr val="bg1"/>
                    </a:solidFill>
                  </a:rPr>
                  <a:t>Եվ հնարավորության դեպքում կրճատում ենք.</a:t>
                </a:r>
                <a:endParaRPr lang="en-US" sz="200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y-AM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y-AM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hy-AM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DBF91370-FDED-228B-FFC8-E31575F0F4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 bwMode="auto">
              <a:xfrm>
                <a:off x="747713" y="14798"/>
                <a:ext cx="9982019" cy="6020366"/>
              </a:xfrm>
              <a:prstGeom prst="rect">
                <a:avLst/>
              </a:prstGeom>
              <a:blipFill>
                <a:blip r:embed="rId4"/>
                <a:stretch>
                  <a:fillRect l="-67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960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902">
        <p:split orient="vert"/>
      </p:transition>
    </mc:Choice>
    <mc:Fallback xmlns="">
      <p:transition spd="slow" advTm="11902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C03EAD4-4E82-0D98-139F-654548C6A0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894" r="13613"/>
          <a:stretch/>
        </p:blipFill>
        <p:spPr>
          <a:xfrm>
            <a:off x="0" y="-585687"/>
            <a:ext cx="12192000" cy="7582583"/>
          </a:xfr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DBF91370-FDED-228B-FFC8-E31575F0F49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747713" y="1780538"/>
            <a:ext cx="9982019" cy="2488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r>
              <a:rPr lang="hy-AM" sz="2400" b="1" dirty="0">
                <a:solidFill>
                  <a:schemeClr val="bg1"/>
                </a:solidFill>
              </a:rPr>
              <a:t>Հիշիր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y-AM" sz="2400" dirty="0">
                <a:solidFill>
                  <a:schemeClr val="bg1"/>
                </a:solidFill>
              </a:rPr>
              <a:t>Բաժանելու փոխարեն՝ բազմապատկում ենք շրջված երկրորդ կոտորակով։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y-AM" sz="2400" dirty="0">
                <a:solidFill>
                  <a:schemeClr val="bg1"/>
                </a:solidFill>
              </a:rPr>
              <a:t>Վերջում հնարավորության դեպքում կրճատում ենք։</a:t>
            </a:r>
          </a:p>
          <a:p>
            <a:endParaRPr lang="hy-AM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9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902">
        <p:split orient="vert"/>
      </p:transition>
    </mc:Choice>
    <mc:Fallback xmlns="">
      <p:transition spd="slow" advTm="11902">
        <p:split orient="vert"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2894</TotalTime>
  <Words>273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Կոտորակների բազմապատկումը</vt:lpstr>
      <vt:lpstr>PowerPoint Presentation</vt:lpstr>
      <vt:lpstr>PowerPoint Presentation</vt:lpstr>
      <vt:lpstr>Կոտորակների բաժանումը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Pyunik Araqel</dc:creator>
  <cp:lastModifiedBy>Pyunik Araqel</cp:lastModifiedBy>
  <cp:revision>1</cp:revision>
  <dcterms:created xsi:type="dcterms:W3CDTF">2025-04-09T07:29:03Z</dcterms:created>
  <dcterms:modified xsi:type="dcterms:W3CDTF">2025-04-14T05:24:49Z</dcterms:modified>
</cp:coreProperties>
</file>